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328" r:id="rId3"/>
    <p:sldId id="327" r:id="rId4"/>
    <p:sldId id="299" r:id="rId5"/>
    <p:sldId id="294" r:id="rId6"/>
    <p:sldId id="316" r:id="rId7"/>
    <p:sldId id="315" r:id="rId8"/>
    <p:sldId id="317" r:id="rId9"/>
    <p:sldId id="323" r:id="rId10"/>
    <p:sldId id="318" r:id="rId11"/>
    <p:sldId id="300" r:id="rId12"/>
    <p:sldId id="301" r:id="rId13"/>
    <p:sldId id="306" r:id="rId14"/>
    <p:sldId id="312" r:id="rId15"/>
    <p:sldId id="303" r:id="rId16"/>
    <p:sldId id="291" r:id="rId17"/>
    <p:sldId id="309" r:id="rId18"/>
    <p:sldId id="325" r:id="rId19"/>
    <p:sldId id="320" r:id="rId20"/>
    <p:sldId id="284" r:id="rId21"/>
    <p:sldId id="32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1" autoAdjust="0"/>
    <p:restoredTop sz="87957" autoAdjust="0"/>
  </p:normalViewPr>
  <p:slideViewPr>
    <p:cSldViewPr snapToGrid="0">
      <p:cViewPr varScale="1">
        <p:scale>
          <a:sx n="144" d="100"/>
          <a:sy n="144" d="100"/>
        </p:scale>
        <p:origin x="1120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6DBF41-98D5-4B29-8B81-B31614D19ACC}" type="datetimeFigureOut">
              <a:rPr lang="en-US" smtClean="0"/>
              <a:t>8/26/24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4F40D4-862D-491C-85E3-1A34EFA2B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53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YMWV – Your Mileage </a:t>
            </a:r>
            <a:r>
              <a:rPr lang="en-US" i="1" noProof="0" dirty="0"/>
              <a:t>Will</a:t>
            </a:r>
            <a:r>
              <a:rPr lang="en-US" noProof="0" dirty="0"/>
              <a:t> Vary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Screenshot source: https://</a:t>
            </a:r>
            <a:r>
              <a:rPr lang="en-US" dirty="0" err="1"/>
              <a:t>www.linkedin.com</a:t>
            </a:r>
            <a:r>
              <a:rPr lang="en-US" dirty="0"/>
              <a:t>/posts/dcdietrich_newjob-activity-7100128322063343616-mBmN/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683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External developer for a year (at €90/h): €172,800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4443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5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Sensors and Actuators</a:t>
            </a:r>
          </a:p>
          <a:p>
            <a:endParaRPr lang="en-US" dirty="0"/>
          </a:p>
          <a:p>
            <a:r>
              <a:rPr lang="en-US" dirty="0"/>
              <a:t>HBR's 10 Must Reads for New Managers (https://</a:t>
            </a:r>
            <a:r>
              <a:rPr lang="en-US" dirty="0" err="1"/>
              <a:t>store.hbr.org</a:t>
            </a:r>
            <a:r>
              <a:rPr lang="en-US" dirty="0"/>
              <a:t>/product/hbr-s-10-must-reads-for-new-managers-with-bonus-article-how-managers-become-leaders-by-michael-d-watkins/10134)</a:t>
            </a:r>
          </a:p>
          <a:p>
            <a:r>
              <a:rPr lang="en-US" dirty="0"/>
              <a:t>The Manager's Path (https://</a:t>
            </a:r>
            <a:r>
              <a:rPr lang="en-US" dirty="0" err="1"/>
              <a:t>www.oreilly.com</a:t>
            </a:r>
            <a:r>
              <a:rPr lang="en-US" dirty="0"/>
              <a:t>/library/view/the-managers-path/9781491973882/)</a:t>
            </a:r>
          </a:p>
          <a:p>
            <a:r>
              <a:rPr lang="en-US" dirty="0"/>
              <a:t>SPS-</a:t>
            </a:r>
            <a:r>
              <a:rPr lang="en-US" dirty="0" err="1"/>
              <a:t>Programmierung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IEC 61131-3 (https://</a:t>
            </a:r>
            <a:r>
              <a:rPr lang="en-US" dirty="0" err="1"/>
              <a:t>link.springer.com</a:t>
            </a:r>
            <a:r>
              <a:rPr lang="en-US" dirty="0"/>
              <a:t>/book/10.1007/978-3-642-00269-4)</a:t>
            </a:r>
          </a:p>
          <a:p>
            <a:r>
              <a:rPr lang="en-US" dirty="0"/>
              <a:t>PLC Controls with Structured Text (https://</a:t>
            </a:r>
            <a:r>
              <a:rPr lang="en-US" dirty="0" err="1"/>
              <a:t>www.amazon.de</a:t>
            </a:r>
            <a:r>
              <a:rPr lang="en-US" dirty="0"/>
              <a:t>/</a:t>
            </a:r>
            <a:r>
              <a:rPr lang="en-US" dirty="0" err="1"/>
              <a:t>dp</a:t>
            </a:r>
            <a:r>
              <a:rPr lang="en-US" dirty="0"/>
              <a:t>/8743015549)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02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81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taken on Monday 2023-09-04</a:t>
            </a:r>
          </a:p>
          <a:p>
            <a:r>
              <a:rPr lang="en-US" dirty="0"/>
              <a:t> - Taking charge of the team</a:t>
            </a:r>
          </a:p>
          <a:p>
            <a:r>
              <a:rPr lang="en-US" dirty="0"/>
              <a:t> - Owning the room</a:t>
            </a:r>
          </a:p>
          <a:p>
            <a:r>
              <a:rPr lang="en-US" dirty="0"/>
              <a:t> - Getting used to being the boss</a:t>
            </a:r>
          </a:p>
          <a:p>
            <a:r>
              <a:rPr lang="en-US" dirty="0"/>
              <a:t> - Asking if someone on the team wanted the job</a:t>
            </a:r>
          </a:p>
          <a:p>
            <a:r>
              <a:rPr lang="en-US" dirty="0"/>
              <a:t> - Will be different if promoted from within the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22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367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“Servant leadership is a leadership philosophy in which the goal of the leader is to serve.”</a:t>
            </a:r>
          </a:p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Servant_leadership</a:t>
            </a:r>
            <a:endParaRPr lang="en-US" dirty="0"/>
          </a:p>
          <a:p>
            <a:r>
              <a:rPr lang="en-US" dirty="0"/>
              <a:t>It also means </a:t>
            </a:r>
            <a:r>
              <a:rPr lang="en-US"/>
              <a:t>having peoples backs</a:t>
            </a:r>
            <a:endParaRPr lang="en-US" dirty="0"/>
          </a:p>
          <a:p>
            <a:r>
              <a:rPr lang="en-US" dirty="0"/>
              <a:t>Difference between juniors and seniors, annual goal setting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62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Fourth “missing” point (because it hasn’t happened in my first 180 days): Someone wants to move into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66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mention how asking the student about the </a:t>
            </a:r>
            <a:r>
              <a:rPr lang="en-US" i="1" dirty="0"/>
              <a:t>Galen Framework</a:t>
            </a:r>
            <a:r>
              <a:rPr lang="en-US" dirty="0"/>
              <a:t> was interpreted as an ask to evaluate it.</a:t>
            </a:r>
          </a:p>
          <a:p>
            <a:r>
              <a:rPr lang="en-US" dirty="0"/>
              <a:t>And also mention the story about someone from the hardware team remembering me talking about “having the team’s back”.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34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53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208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13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39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1050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08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916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50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149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59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2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79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572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9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4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14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42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66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9BC75CE-03FF-4667-898C-4C70B4392062}" type="datetimeFigureOut">
              <a:rPr lang="en-US" smtClean="0"/>
              <a:t>8/26/24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58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nnisdietrich/First180Day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ustomer_experience#Customer_journe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nageme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Leadershi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E8B18-EE58-FCFA-5F4C-B4E020A1A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51020"/>
            <a:ext cx="8825658" cy="3329581"/>
          </a:xfrm>
        </p:spPr>
        <p:txBody>
          <a:bodyPr/>
          <a:lstStyle/>
          <a:p>
            <a:r>
              <a:rPr lang="en-US" dirty="0"/>
              <a:t>Sitting in meetings all day long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1AA553-B394-D499-F860-EC83862DAA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My first 180 days as a new Software Engineering Manager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F667715-1050-2040-8DF1-798ADAED5BFB}"/>
              </a:ext>
            </a:extLst>
          </p:cNvPr>
          <p:cNvSpPr txBox="1">
            <a:spLocks/>
          </p:cNvSpPr>
          <p:nvPr/>
        </p:nvSpPr>
        <p:spPr>
          <a:xfrm>
            <a:off x="1154955" y="5638800"/>
            <a:ext cx="8825658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Dennis Dietrich</a:t>
            </a:r>
            <a:br>
              <a:rPr lang="en-US" dirty="0"/>
            </a:br>
            <a:r>
              <a:rPr lang="en-US" dirty="0"/>
              <a:t>Manager Software Development ICS, Phoenix Contact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3710E30-B99D-9D8F-6DBD-62D6866A90A5}"/>
              </a:ext>
            </a:extLst>
          </p:cNvPr>
          <p:cNvSpPr txBox="1">
            <a:spLocks/>
          </p:cNvSpPr>
          <p:nvPr/>
        </p:nvSpPr>
        <p:spPr>
          <a:xfrm>
            <a:off x="1154955" y="6581001"/>
            <a:ext cx="8825658" cy="276999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200" dirty="0"/>
              <a:t>Rev. 3 (2024-08-26), </a:t>
            </a:r>
            <a:r>
              <a:rPr lang="en-US" sz="1200" dirty="0">
                <a:hlinkClick r:id="rId3"/>
              </a:rPr>
              <a:t>https://github.com/dennisdietrich/First180Days/</a:t>
            </a:r>
            <a:endParaRPr lang="en-US" sz="1200" dirty="0"/>
          </a:p>
        </p:txBody>
      </p:sp>
      <p:pic>
        <p:nvPicPr>
          <p:cNvPr id="5" name="Picture 4" descr="Screenshot of a LinkedIn post from August 2023: “Okay, enough with the hints and foreshadowing! Now that all signatures are in place, it's finally time to announce this:&#10;Next month I'll be joining Phoenix Contact in Blomberg as a Manager Software Development in their Industrial Cabinet Solutions BU. I'm extremely excited about this new opportunity (and challenge) and looking forward to meeting my new coworkers!”">
            <a:extLst>
              <a:ext uri="{FF2B5EF4-FFF2-40B4-BE49-F238E27FC236}">
                <a16:creationId xmlns:a16="http://schemas.microsoft.com/office/drawing/2014/main" id="{57D62C22-4579-E9B3-C3C6-11399A2A03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595" y="1490980"/>
            <a:ext cx="8258810" cy="3876040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91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Types of management styles III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Autocratic</a:t>
            </a:r>
          </a:p>
          <a:p>
            <a:pPr lvl="1"/>
            <a:r>
              <a:rPr lang="en-US" dirty="0"/>
              <a:t>Last resort!</a:t>
            </a:r>
          </a:p>
          <a:p>
            <a:pPr lvl="1"/>
            <a:r>
              <a:rPr lang="en-US" dirty="0"/>
              <a:t>Deadlocked team</a:t>
            </a:r>
          </a:p>
          <a:p>
            <a:pPr lvl="1"/>
            <a:r>
              <a:rPr lang="en-US" dirty="0"/>
              <a:t>Team cannot be allowed to fail</a:t>
            </a:r>
          </a:p>
          <a:p>
            <a:pPr lvl="1"/>
            <a:r>
              <a:rPr lang="en-US" dirty="0"/>
              <a:t>Performance or behavior issues</a:t>
            </a:r>
          </a:p>
        </p:txBody>
      </p:sp>
    </p:spTree>
    <p:extLst>
      <p:ext uri="{BB962C8B-B14F-4D97-AF65-F5344CB8AC3E}">
        <p14:creationId xmlns:p14="http://schemas.microsoft.com/office/powerpoint/2010/main" val="963953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About fine 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Internal policies</a:t>
            </a:r>
          </a:p>
          <a:p>
            <a:r>
              <a:rPr lang="en-US" dirty="0"/>
              <a:t>NDAs</a:t>
            </a:r>
          </a:p>
          <a:p>
            <a:r>
              <a:rPr lang="en-US" dirty="0"/>
              <a:t>Contracts</a:t>
            </a:r>
          </a:p>
          <a:p>
            <a:r>
              <a:rPr lang="en-US" dirty="0"/>
              <a:t>Laws and regulations</a:t>
            </a:r>
          </a:p>
        </p:txBody>
      </p:sp>
    </p:spTree>
    <p:extLst>
      <p:ext uri="{BB962C8B-B14F-4D97-AF65-F5344CB8AC3E}">
        <p14:creationId xmlns:p14="http://schemas.microsoft.com/office/powerpoint/2010/main" val="3106584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Out of my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Defining and improving processes</a:t>
            </a:r>
          </a:p>
          <a:p>
            <a:r>
              <a:rPr lang="en-US" dirty="0"/>
              <a:t>Introducing new roles</a:t>
            </a:r>
          </a:p>
          <a:p>
            <a:r>
              <a:rPr lang="en-US" dirty="0"/>
              <a:t>Performance management</a:t>
            </a:r>
          </a:p>
          <a:p>
            <a:pPr lvl="1"/>
            <a:r>
              <a:rPr lang="en-US" dirty="0"/>
              <a:t>Performance evaluation</a:t>
            </a:r>
          </a:p>
          <a:p>
            <a:pPr lvl="1"/>
            <a:r>
              <a:rPr lang="en-US" dirty="0"/>
              <a:t>Annual goals</a:t>
            </a:r>
          </a:p>
          <a:p>
            <a:r>
              <a:rPr lang="en-US" dirty="0"/>
              <a:t>Staffing reductions</a:t>
            </a:r>
          </a:p>
        </p:txBody>
      </p:sp>
    </p:spTree>
    <p:extLst>
      <p:ext uri="{BB962C8B-B14F-4D97-AF65-F5344CB8AC3E}">
        <p14:creationId xmlns:p14="http://schemas.microsoft.com/office/powerpoint/2010/main" val="376402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169BA-9384-13A8-9DDF-F5C2403AE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lessons in communication:</a:t>
            </a:r>
            <a:br>
              <a:rPr lang="en-US" dirty="0"/>
            </a:br>
            <a:r>
              <a:rPr lang="en-US" dirty="0"/>
              <a:t>They’ll listen… to something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99B5C-42F6-68A9-5D8C-522EA5A66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New Manager, Enterprise Application Architect, Student Employee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Me:		So, what about end-to-end testing?</a:t>
            </a:r>
          </a:p>
          <a:p>
            <a:pPr marL="0" indent="0">
              <a:buNone/>
            </a:pPr>
            <a:r>
              <a:rPr lang="en-US" dirty="0"/>
              <a:t>Architect:	Well, in customer journey testing…</a:t>
            </a:r>
          </a:p>
          <a:p>
            <a:pPr marL="0" indent="0">
              <a:buNone/>
            </a:pPr>
            <a:r>
              <a:rPr lang="en-US" dirty="0"/>
              <a:t>Me:		Okay, but what about the end-to-end test?!</a:t>
            </a:r>
          </a:p>
          <a:p>
            <a:pPr marL="0" indent="0">
              <a:buNone/>
            </a:pPr>
            <a:r>
              <a:rPr lang="en-US" dirty="0"/>
              <a:t>Architect:	As I explained, we have customer journey tests in which…</a:t>
            </a:r>
          </a:p>
          <a:p>
            <a:pPr marL="0" indent="0">
              <a:buNone/>
            </a:pPr>
            <a:r>
              <a:rPr lang="en-US" dirty="0"/>
              <a:t>Me:		That’s great, but I still don’t understand what we’re doing</a:t>
            </a:r>
            <a:br>
              <a:rPr lang="en-US" dirty="0"/>
            </a:br>
            <a:r>
              <a:rPr lang="en-US" dirty="0"/>
              <a:t>			for end-to-end testing.</a:t>
            </a:r>
          </a:p>
          <a:p>
            <a:pPr marL="0" indent="0">
              <a:buNone/>
            </a:pPr>
            <a:r>
              <a:rPr lang="en-US" dirty="0"/>
              <a:t>Student:	(</a:t>
            </a:r>
            <a:r>
              <a:rPr lang="en-US" i="1" dirty="0"/>
              <a:t>Crap! The new boss is getting rid of the testing role…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		(</a:t>
            </a:r>
            <a:r>
              <a:rPr lang="en-US" i="1" dirty="0"/>
              <a:t>I might be out of a job!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E6F26-7002-900F-3517-5B7D7BC2F27F}"/>
              </a:ext>
            </a:extLst>
          </p:cNvPr>
          <p:cNvSpPr txBox="1"/>
          <p:nvPr/>
        </p:nvSpPr>
        <p:spPr>
          <a:xfrm>
            <a:off x="2518476" y="3719593"/>
            <a:ext cx="6796006" cy="166199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12700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In marketing, the notion of customer journey portrays the process customers go through to establish a commercial relationship with a firm. The journey emphasizes </a:t>
            </a:r>
            <a:r>
              <a:rPr lang="en-US" i="1" dirty="0"/>
              <a:t>touchpoints</a:t>
            </a:r>
            <a:r>
              <a:rPr lang="en-US" dirty="0"/>
              <a:t>, which are the moments in which firms can interact with their current or potential customers.</a:t>
            </a:r>
          </a:p>
          <a:p>
            <a:r>
              <a:rPr lang="en-US" sz="1200" dirty="0">
                <a:hlinkClick r:id="rId3"/>
              </a:rPr>
              <a:t>https://en.wikipedia.org/wiki/Customer_experience#Customer_journey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6700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4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169BA-9384-13A8-9DDF-F5C2403AE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"</a:t>
            </a:r>
            <a:r>
              <a:rPr lang="en-US" dirty="0"/>
              <a:t>Managing" in all sorts of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99B5C-42F6-68A9-5D8C-522EA5A66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"Managing" up</a:t>
            </a:r>
          </a:p>
          <a:p>
            <a:r>
              <a:rPr lang="en-US" dirty="0"/>
              <a:t>"Managing" laterally</a:t>
            </a:r>
          </a:p>
          <a:p>
            <a:pPr lvl="1"/>
            <a:r>
              <a:rPr lang="en-US" dirty="0"/>
              <a:t>Peers…</a:t>
            </a:r>
          </a:p>
          <a:p>
            <a:pPr lvl="1"/>
            <a:r>
              <a:rPr lang="en-US" dirty="0"/>
              <a:t>…and their managers</a:t>
            </a:r>
          </a:p>
          <a:p>
            <a:pPr lvl="1"/>
            <a:r>
              <a:rPr lang="en-US" dirty="0"/>
              <a:t>…ICs on their teams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019AA0-DFF5-282F-6061-092631549DFB}"/>
              </a:ext>
            </a:extLst>
          </p:cNvPr>
          <p:cNvSpPr txBox="1"/>
          <p:nvPr/>
        </p:nvSpPr>
        <p:spPr>
          <a:xfrm>
            <a:off x="1103312" y="5909845"/>
            <a:ext cx="39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IC: Individual Contributor</a:t>
            </a:r>
          </a:p>
        </p:txBody>
      </p:sp>
    </p:spTree>
    <p:extLst>
      <p:ext uri="{BB962C8B-B14F-4D97-AF65-F5344CB8AC3E}">
        <p14:creationId xmlns:p14="http://schemas.microsoft.com/office/powerpoint/2010/main" val="289309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E3666-0251-236D-2C10-050AED8D5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"Bi-monthly Proof I’m a</a:t>
            </a:r>
            <a:br>
              <a:rPr lang="en-US" dirty="0"/>
            </a:br>
            <a:r>
              <a:rPr lang="en-US" dirty="0"/>
              <a:t>Real Manager Magazine"</a:t>
            </a:r>
          </a:p>
        </p:txBody>
      </p:sp>
      <p:pic>
        <p:nvPicPr>
          <p:cNvPr id="11" name="Picture 10" descr="Cover of Harvard Business Review issue January-Feburary 2024">
            <a:extLst>
              <a:ext uri="{FF2B5EF4-FFF2-40B4-BE49-F238E27FC236}">
                <a16:creationId xmlns:a16="http://schemas.microsoft.com/office/drawing/2014/main" id="{6C7F6737-DA4F-A07B-C002-7765250715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780000">
            <a:off x="1828800" y="2194560"/>
            <a:ext cx="3386937" cy="4193193"/>
          </a:xfrm>
          <a:prstGeom prst="rect">
            <a:avLst/>
          </a:prstGeom>
        </p:spPr>
      </p:pic>
      <p:pic>
        <p:nvPicPr>
          <p:cNvPr id="7" name="Picture 6" descr="Cover of Harvard Business Review issue March-April 2024">
            <a:extLst>
              <a:ext uri="{FF2B5EF4-FFF2-40B4-BE49-F238E27FC236}">
                <a16:creationId xmlns:a16="http://schemas.microsoft.com/office/drawing/2014/main" id="{CEF2C63C-83A7-DBFF-0F69-36F179D5EE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608" y="2052919"/>
            <a:ext cx="3388784" cy="4195480"/>
          </a:xfrm>
          <a:prstGeom prst="rect">
            <a:avLst/>
          </a:prstGeom>
        </p:spPr>
      </p:pic>
      <p:pic>
        <p:nvPicPr>
          <p:cNvPr id="13" name="Picture 12" descr="Cover of Harvard Business Review issue May-June 2024">
            <a:extLst>
              <a:ext uri="{FF2B5EF4-FFF2-40B4-BE49-F238E27FC236}">
                <a16:creationId xmlns:a16="http://schemas.microsoft.com/office/drawing/2014/main" id="{2902224C-39D3-12D2-0051-ACD3572180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80000">
            <a:off x="6400800" y="2194560"/>
            <a:ext cx="3388785" cy="41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55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760429" y="2274838"/>
            <a:ext cx="8671142" cy="23083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Dealing with "large" amounts</a:t>
            </a:r>
          </a:p>
        </p:txBody>
      </p:sp>
      <p:pic>
        <p:nvPicPr>
          <p:cNvPr id="4" name="Picture 3" descr="Still from the movie Idiocracy with the caption “I like money”">
            <a:extLst>
              <a:ext uri="{FF2B5EF4-FFF2-40B4-BE49-F238E27FC236}">
                <a16:creationId xmlns:a16="http://schemas.microsoft.com/office/drawing/2014/main" id="{2D7AA5E8-11D5-E6B2-A596-D8DB504C7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57250"/>
            <a:ext cx="9144000" cy="5143500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5888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5880F-8E65-EA3A-86E0-927CA442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retail to buying in bulk…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E18E6-3DB3-585A-A7CA-B43607C96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Functional Programming with C#</a:t>
            </a:r>
            <a:r>
              <a:rPr lang="en-US" dirty="0"/>
              <a:t>, Simon Painter</a:t>
            </a:r>
          </a:p>
          <a:p>
            <a:pPr lvl="1"/>
            <a:r>
              <a:rPr lang="en-US" dirty="0"/>
              <a:t>I need the book:						$45</a:t>
            </a:r>
          </a:p>
          <a:p>
            <a:pPr lvl="1"/>
            <a:r>
              <a:rPr lang="en-US" dirty="0"/>
              <a:t>My team needs the book:				$450</a:t>
            </a:r>
          </a:p>
          <a:p>
            <a:pPr lvl="1"/>
            <a:r>
              <a:rPr lang="en-US" dirty="0"/>
              <a:t>Required reading for the company:	$4,500</a:t>
            </a:r>
          </a:p>
          <a:p>
            <a:r>
              <a:rPr lang="en-US" dirty="0"/>
              <a:t>JetBrains All Products Pack</a:t>
            </a:r>
          </a:p>
          <a:p>
            <a:pPr lvl="1"/>
            <a:r>
              <a:rPr lang="en-US" dirty="0"/>
              <a:t>I need a subscription:					€780 p.a.</a:t>
            </a:r>
          </a:p>
          <a:p>
            <a:pPr lvl="1"/>
            <a:r>
              <a:rPr lang="en-US" dirty="0"/>
              <a:t>My team needs subscriptions:			€7,800 p.a.</a:t>
            </a:r>
          </a:p>
          <a:p>
            <a:pPr lvl="1"/>
            <a:r>
              <a:rPr lang="en-US" dirty="0"/>
              <a:t>It’s the standard for the company:		€78,000 p.a.</a:t>
            </a:r>
          </a:p>
        </p:txBody>
      </p:sp>
    </p:spTree>
    <p:extLst>
      <p:ext uri="{BB962C8B-B14F-4D97-AF65-F5344CB8AC3E}">
        <p14:creationId xmlns:p14="http://schemas.microsoft.com/office/powerpoint/2010/main" val="538221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5880F-8E65-EA3A-86E0-927CA442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…</a:t>
            </a:r>
            <a:r>
              <a:rPr lang="en-US" dirty="0"/>
              <a:t>to labor costs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E18E6-3DB3-585A-A7CA-B43607C96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External developer for a quarter (at €90/h):	€43,200</a:t>
            </a:r>
          </a:p>
          <a:p>
            <a:r>
              <a:rPr lang="en-US" dirty="0"/>
              <a:t>An additional (Junior) Software Engineer:		€56,000-61,000 p.a.</a:t>
            </a:r>
          </a:p>
          <a:p>
            <a:r>
              <a:rPr lang="en-US" dirty="0"/>
              <a:t>An additional Senior Software Engineer:		€78,000-84,000 p.a.</a:t>
            </a:r>
          </a:p>
          <a:p>
            <a:r>
              <a:rPr lang="en-US" dirty="0"/>
              <a:t>New team of 10 Software Engineers:			&gt; €800,000 p.a.</a:t>
            </a:r>
          </a:p>
        </p:txBody>
      </p:sp>
    </p:spTree>
    <p:extLst>
      <p:ext uri="{BB962C8B-B14F-4D97-AF65-F5344CB8AC3E}">
        <p14:creationId xmlns:p14="http://schemas.microsoft.com/office/powerpoint/2010/main" val="637759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5880F-8E65-EA3A-86E0-927CA442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"good" spending?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E18E6-3DB3-585A-A7CA-B43607C96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Staying within budget</a:t>
            </a:r>
          </a:p>
          <a:p>
            <a:r>
              <a:rPr lang="en-US" dirty="0"/>
              <a:t>Exceeding budget</a:t>
            </a:r>
          </a:p>
          <a:p>
            <a:r>
              <a:rPr lang="en-US" dirty="0"/>
              <a:t>Relative spend increase</a:t>
            </a:r>
          </a:p>
          <a:p>
            <a:r>
              <a:rPr lang="en-US" dirty="0"/>
              <a:t>R&amp;D intensity (ratio of development cost to revenue)</a:t>
            </a:r>
          </a:p>
        </p:txBody>
      </p:sp>
    </p:spTree>
    <p:extLst>
      <p:ext uri="{BB962C8B-B14F-4D97-AF65-F5344CB8AC3E}">
        <p14:creationId xmlns:p14="http://schemas.microsoft.com/office/powerpoint/2010/main" val="52819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05068-6E10-EE98-1752-224A92C8E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repping: Reading… like…</a:t>
            </a:r>
            <a:br>
              <a:rPr lang="en-US" dirty="0"/>
            </a:br>
            <a:r>
              <a:rPr lang="en-US" dirty="0"/>
              <a:t>a lot!</a:t>
            </a:r>
          </a:p>
        </p:txBody>
      </p:sp>
      <p:pic>
        <p:nvPicPr>
          <p:cNvPr id="7" name="Picture 6" descr="Cover of 'HBR's 10 Must Reads for New Managers' from Harvard Business Review Press">
            <a:extLst>
              <a:ext uri="{FF2B5EF4-FFF2-40B4-BE49-F238E27FC236}">
                <a16:creationId xmlns:a16="http://schemas.microsoft.com/office/drawing/2014/main" id="{A51F5948-D18B-A163-C33B-677BEBCE33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12" y="2052918"/>
            <a:ext cx="2114550" cy="3175000"/>
          </a:xfrm>
          <a:prstGeom prst="rect">
            <a:avLst/>
          </a:prstGeom>
        </p:spPr>
      </p:pic>
      <p:pic>
        <p:nvPicPr>
          <p:cNvPr id="11" name="Picture 10" descr="Cover of 'The Manager's Path' by Camille Fournier">
            <a:extLst>
              <a:ext uri="{FF2B5EF4-FFF2-40B4-BE49-F238E27FC236}">
                <a16:creationId xmlns:a16="http://schemas.microsoft.com/office/drawing/2014/main" id="{508FE0F8-1D66-2B04-E230-FA4465F09C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930" y="2052918"/>
            <a:ext cx="2116667" cy="3175000"/>
          </a:xfrm>
          <a:prstGeom prst="rect">
            <a:avLst/>
          </a:prstGeom>
        </p:spPr>
      </p:pic>
      <p:pic>
        <p:nvPicPr>
          <p:cNvPr id="13" name="Picture 12" descr="Cover of ’SPS-Programmierung mit IEC 61131-3’ by Karl Heinz John and Michael Tiegelkamp">
            <a:extLst>
              <a:ext uri="{FF2B5EF4-FFF2-40B4-BE49-F238E27FC236}">
                <a16:creationId xmlns:a16="http://schemas.microsoft.com/office/drawing/2014/main" id="{56D63D63-2F35-4038-4B1A-B5B7A013FD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665" y="2052918"/>
            <a:ext cx="2111554" cy="3175000"/>
          </a:xfrm>
          <a:prstGeom prst="rect">
            <a:avLst/>
          </a:prstGeom>
        </p:spPr>
      </p:pic>
      <p:pic>
        <p:nvPicPr>
          <p:cNvPr id="15" name="Picture 14" descr="Cover of ‘PLC Controls with Structured Text’ by Tom Mejer Antonsen">
            <a:extLst>
              <a:ext uri="{FF2B5EF4-FFF2-40B4-BE49-F238E27FC236}">
                <a16:creationId xmlns:a16="http://schemas.microsoft.com/office/drawing/2014/main" id="{C3AFE695-4EC8-0501-9C93-249933D42F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7287" y="2052918"/>
            <a:ext cx="2437279" cy="3175000"/>
          </a:xfrm>
          <a:prstGeom prst="rect">
            <a:avLst/>
          </a:prstGeom>
        </p:spPr>
      </p:pic>
      <p:pic>
        <p:nvPicPr>
          <p:cNvPr id="4" name="Picture 3" descr="Phoenix Contact AXC F 2152">
            <a:extLst>
              <a:ext uri="{FF2B5EF4-FFF2-40B4-BE49-F238E27FC236}">
                <a16:creationId xmlns:a16="http://schemas.microsoft.com/office/drawing/2014/main" id="{ADB44F0C-9F88-35E1-8CB2-206412016D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264" y="1504950"/>
            <a:ext cx="2882899" cy="3848099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</p:pic>
      <p:pic>
        <p:nvPicPr>
          <p:cNvPr id="8" name="Picture 7" descr="Part of a production line at Phoenix Contact">
            <a:extLst>
              <a:ext uri="{FF2B5EF4-FFF2-40B4-BE49-F238E27FC236}">
                <a16:creationId xmlns:a16="http://schemas.microsoft.com/office/drawing/2014/main" id="{8E53CD7B-3928-92F6-67D8-5847781676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898" y="2564801"/>
            <a:ext cx="6827520" cy="3840480"/>
          </a:xfrm>
          <a:prstGeom prst="rect">
            <a:avLst/>
          </a:prstGeom>
          <a:ln w="12700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4888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Questions?</a:t>
            </a:r>
          </a:p>
        </p:txBody>
      </p:sp>
      <p:pic>
        <p:nvPicPr>
          <p:cNvPr id="9" name="Picture 8" descr="GitHub">
            <a:extLst>
              <a:ext uri="{FF2B5EF4-FFF2-40B4-BE49-F238E27FC236}">
                <a16:creationId xmlns:a16="http://schemas.microsoft.com/office/drawing/2014/main" id="{D413AEAD-8A92-6186-D075-5F3D3F946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303520"/>
            <a:ext cx="274320" cy="2743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8E3480-3A92-8D18-6D43-A59A2C6A1260}"/>
              </a:ext>
            </a:extLst>
          </p:cNvPr>
          <p:cNvSpPr txBox="1"/>
          <p:nvPr/>
        </p:nvSpPr>
        <p:spPr>
          <a:xfrm>
            <a:off x="800098" y="5247459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dennisdietrich</a:t>
            </a:r>
            <a:endParaRPr lang="en-US" sz="2000" dirty="0"/>
          </a:p>
        </p:txBody>
      </p:sp>
      <p:pic>
        <p:nvPicPr>
          <p:cNvPr id="11" name="Picture 10" descr="LinkedIn">
            <a:extLst>
              <a:ext uri="{FF2B5EF4-FFF2-40B4-BE49-F238E27FC236}">
                <a16:creationId xmlns:a16="http://schemas.microsoft.com/office/drawing/2014/main" id="{5498B0FC-EAA9-1A93-9862-02CC73B5E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15000"/>
            <a:ext cx="274320" cy="2743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0021A4-348A-BF7C-63BF-6C89D7630DCC}"/>
              </a:ext>
            </a:extLst>
          </p:cNvPr>
          <p:cNvSpPr txBox="1"/>
          <p:nvPr/>
        </p:nvSpPr>
        <p:spPr>
          <a:xfrm>
            <a:off x="800099" y="5664321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dcdietrich</a:t>
            </a:r>
            <a:endParaRPr lang="en-US" sz="2000" dirty="0"/>
          </a:p>
        </p:txBody>
      </p:sp>
      <p:pic>
        <p:nvPicPr>
          <p:cNvPr id="13" name="Graphic 12" descr="Mastodon">
            <a:extLst>
              <a:ext uri="{FF2B5EF4-FFF2-40B4-BE49-F238E27FC236}">
                <a16:creationId xmlns:a16="http://schemas.microsoft.com/office/drawing/2014/main" id="{DCED133C-A505-FBA4-FD79-26B84EFC19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" y="6126480"/>
            <a:ext cx="274320" cy="2928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813634-0CE6-B509-5B60-E9061F6A69C4}"/>
              </a:ext>
            </a:extLst>
          </p:cNvPr>
          <p:cNvSpPr txBox="1"/>
          <p:nvPr/>
        </p:nvSpPr>
        <p:spPr>
          <a:xfrm>
            <a:off x="800100" y="6064431"/>
            <a:ext cx="5935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@dc@social.advancedsoftware.engineering</a:t>
            </a:r>
          </a:p>
        </p:txBody>
      </p:sp>
    </p:spTree>
    <p:extLst>
      <p:ext uri="{BB962C8B-B14F-4D97-AF65-F5344CB8AC3E}">
        <p14:creationId xmlns:p14="http://schemas.microsoft.com/office/powerpoint/2010/main" val="1870771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QR code for URL https://github.com/dennisdietrich/First180Days/">
            <a:extLst>
              <a:ext uri="{FF2B5EF4-FFF2-40B4-BE49-F238E27FC236}">
                <a16:creationId xmlns:a16="http://schemas.microsoft.com/office/drawing/2014/main" id="{A769A81B-47E4-3A48-F818-87AAF6885E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0" y="1016000"/>
            <a:ext cx="4826000" cy="482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Thanks for listening!</a:t>
            </a:r>
          </a:p>
        </p:txBody>
      </p:sp>
      <p:pic>
        <p:nvPicPr>
          <p:cNvPr id="3" name="Picture 2" descr="GitHub">
            <a:extLst>
              <a:ext uri="{FF2B5EF4-FFF2-40B4-BE49-F238E27FC236}">
                <a16:creationId xmlns:a16="http://schemas.microsoft.com/office/drawing/2014/main" id="{1C6807BB-2FE0-8AC1-C000-303938DA6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303520"/>
            <a:ext cx="274320" cy="2743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00689C-58BE-8CB3-A3BE-5AC4726F5F67}"/>
              </a:ext>
            </a:extLst>
          </p:cNvPr>
          <p:cNvSpPr txBox="1"/>
          <p:nvPr/>
        </p:nvSpPr>
        <p:spPr>
          <a:xfrm>
            <a:off x="800098" y="5247459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dennisdietrich</a:t>
            </a:r>
            <a:endParaRPr lang="en-US" sz="2000" dirty="0"/>
          </a:p>
        </p:txBody>
      </p:sp>
      <p:pic>
        <p:nvPicPr>
          <p:cNvPr id="7" name="Picture 6" descr="LinkedIn">
            <a:extLst>
              <a:ext uri="{FF2B5EF4-FFF2-40B4-BE49-F238E27FC236}">
                <a16:creationId xmlns:a16="http://schemas.microsoft.com/office/drawing/2014/main" id="{8FAF0638-CCFD-84A0-547A-EA307F2E70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15000"/>
            <a:ext cx="274320" cy="2743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8AE759-2568-CC79-5E0A-3FDD566C7DDA}"/>
              </a:ext>
            </a:extLst>
          </p:cNvPr>
          <p:cNvSpPr txBox="1"/>
          <p:nvPr/>
        </p:nvSpPr>
        <p:spPr>
          <a:xfrm>
            <a:off x="800099" y="5664321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dcdietrich</a:t>
            </a:r>
            <a:endParaRPr lang="en-US" sz="2000" dirty="0"/>
          </a:p>
        </p:txBody>
      </p:sp>
      <p:pic>
        <p:nvPicPr>
          <p:cNvPr id="9" name="Graphic 8" descr="Mastodon">
            <a:extLst>
              <a:ext uri="{FF2B5EF4-FFF2-40B4-BE49-F238E27FC236}">
                <a16:creationId xmlns:a16="http://schemas.microsoft.com/office/drawing/2014/main" id="{BF98801E-9928-B651-1FAE-635F24D543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200" y="6126480"/>
            <a:ext cx="274320" cy="292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DCD6FD-B230-C7B5-B746-B2489B5E1A1A}"/>
              </a:ext>
            </a:extLst>
          </p:cNvPr>
          <p:cNvSpPr txBox="1"/>
          <p:nvPr/>
        </p:nvSpPr>
        <p:spPr>
          <a:xfrm>
            <a:off x="800100" y="6064431"/>
            <a:ext cx="5935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@dc@social.advancedsoftware.engineering</a:t>
            </a:r>
          </a:p>
        </p:txBody>
      </p:sp>
    </p:spTree>
    <p:extLst>
      <p:ext uri="{BB962C8B-B14F-4D97-AF65-F5344CB8AC3E}">
        <p14:creationId xmlns:p14="http://schemas.microsoft.com/office/powerpoint/2010/main" val="2866460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122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62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Prepping: Leadership and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Management "</a:t>
            </a:r>
            <a:r>
              <a:rPr lang="en-US" i="1" dirty="0"/>
              <a:t>is the process of managing the resources of businesses, governments, and other organizations</a:t>
            </a:r>
            <a:r>
              <a:rPr lang="en-US" dirty="0"/>
              <a:t>"</a:t>
            </a:r>
            <a:br>
              <a:rPr lang="en-US" dirty="0"/>
            </a:br>
            <a:r>
              <a:rPr lang="en-US" sz="1200" dirty="0">
                <a:hlinkClick r:id="rId3"/>
              </a:rPr>
              <a:t>https://en.wikipedia.org/wiki/Management</a:t>
            </a:r>
            <a:endParaRPr lang="en-US" sz="1200" dirty="0"/>
          </a:p>
          <a:p>
            <a:r>
              <a:rPr lang="en-US" dirty="0"/>
              <a:t>Leadership "</a:t>
            </a:r>
            <a:r>
              <a:rPr lang="en-US" i="1" dirty="0"/>
              <a:t>encompasses the ability of an individual, group, or organization to 'lead', influence, or guide other individuals, teams, or entire organizations</a:t>
            </a:r>
            <a:r>
              <a:rPr lang="en-US" dirty="0"/>
              <a:t>"</a:t>
            </a:r>
            <a:br>
              <a:rPr lang="en-US" dirty="0"/>
            </a:br>
            <a:r>
              <a:rPr lang="en-US" sz="1200" dirty="0">
                <a:hlinkClick r:id="rId4"/>
              </a:rPr>
              <a:t>https://en.wikipedia.org/wiki/Leadership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7561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Main entrance to Phoenix Contact’s campus in Blomberg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Stepping into the room…</a:t>
            </a:r>
          </a:p>
        </p:txBody>
      </p:sp>
      <p:pic>
        <p:nvPicPr>
          <p:cNvPr id="5" name="Content Placeholder 4" descr="Main entrance to Phoenix Contact’s campus in Blomberg">
            <a:extLst>
              <a:ext uri="{FF2B5EF4-FFF2-40B4-BE49-F238E27FC236}">
                <a16:creationId xmlns:a16="http://schemas.microsoft.com/office/drawing/2014/main" id="{9B326AFD-2F7B-8E1C-D355-6914D9F17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2676459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The three kinds of 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Formal leaders</a:t>
            </a:r>
          </a:p>
          <a:p>
            <a:pPr lvl="1"/>
            <a:r>
              <a:rPr lang="en-US" dirty="0"/>
              <a:t>With authority</a:t>
            </a:r>
          </a:p>
          <a:p>
            <a:pPr lvl="1"/>
            <a:r>
              <a:rPr lang="en-US" dirty="0"/>
              <a:t>Without authority</a:t>
            </a:r>
          </a:p>
          <a:p>
            <a:r>
              <a:rPr lang="en-US" dirty="0"/>
              <a:t>Informal leaders</a:t>
            </a:r>
          </a:p>
        </p:txBody>
      </p:sp>
    </p:spTree>
    <p:extLst>
      <p:ext uri="{BB962C8B-B14F-4D97-AF65-F5344CB8AC3E}">
        <p14:creationId xmlns:p14="http://schemas.microsoft.com/office/powerpoint/2010/main" val="308057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Servant leadership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0359" y="0"/>
            <a:ext cx="7691282" cy="68580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2800" dirty="0"/>
              <a:t>"</a:t>
            </a:r>
            <a:r>
              <a:rPr lang="en-US" sz="2800" i="1" dirty="0"/>
              <a:t>It doesn’t make sense to hire smart people and tell them what to do. We hire smart people so they can tell us what to do.</a:t>
            </a:r>
            <a:r>
              <a:rPr lang="en-US" sz="2800" dirty="0"/>
              <a:t>"</a:t>
            </a:r>
            <a:br>
              <a:rPr lang="en-US" dirty="0"/>
            </a:br>
            <a:r>
              <a:rPr lang="en-US" sz="1600" dirty="0"/>
              <a:t>- Steve Jobs</a:t>
            </a:r>
          </a:p>
        </p:txBody>
      </p:sp>
    </p:spTree>
    <p:extLst>
      <p:ext uri="{BB962C8B-B14F-4D97-AF65-F5344CB8AC3E}">
        <p14:creationId xmlns:p14="http://schemas.microsoft.com/office/powerpoint/2010/main" val="1658857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Career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Happy where they are</a:t>
            </a:r>
          </a:p>
          <a:p>
            <a:r>
              <a:rPr lang="en-US" dirty="0"/>
              <a:t>Getting to the next level (e.g., Senior Software Engineer)</a:t>
            </a:r>
          </a:p>
          <a:p>
            <a:r>
              <a:rPr lang="en-US" dirty="0"/>
              <a:t>Technical Leadership (e.g., Tech Lead, Architect, or Systems Engineer)</a:t>
            </a:r>
          </a:p>
        </p:txBody>
      </p:sp>
    </p:spTree>
    <p:extLst>
      <p:ext uri="{BB962C8B-B14F-4D97-AF65-F5344CB8AC3E}">
        <p14:creationId xmlns:p14="http://schemas.microsoft.com/office/powerpoint/2010/main" val="1622858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Types of management styles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Autocratic</a:t>
            </a:r>
          </a:p>
          <a:p>
            <a:r>
              <a:rPr lang="en-US" dirty="0"/>
              <a:t>Democratic</a:t>
            </a:r>
          </a:p>
          <a:p>
            <a:r>
              <a:rPr lang="en-US" dirty="0"/>
              <a:t>Laissez-faire</a:t>
            </a:r>
          </a:p>
        </p:txBody>
      </p:sp>
    </p:spTree>
    <p:extLst>
      <p:ext uri="{BB962C8B-B14F-4D97-AF65-F5344CB8AC3E}">
        <p14:creationId xmlns:p14="http://schemas.microsoft.com/office/powerpoint/2010/main" val="1771266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48E8BE-7C67-C376-166E-1D6474AB7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AE55C-B937-ABC3-E4B3-EE6563F96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Types of management styles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C506B-DB6E-344A-2493-87D988F1F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Laissez-faire</a:t>
            </a:r>
          </a:p>
          <a:p>
            <a:pPr lvl="1"/>
            <a:r>
              <a:rPr lang="en-US" dirty="0"/>
              <a:t>Career development, annual goals, regular 1-on-1s</a:t>
            </a:r>
          </a:p>
          <a:p>
            <a:pPr lvl="1"/>
            <a:r>
              <a:rPr lang="en-US" dirty="0"/>
              <a:t>Technical leadership (e.g., tech leads and architects)</a:t>
            </a:r>
          </a:p>
          <a:p>
            <a:pPr lvl="1"/>
            <a:r>
              <a:rPr lang="en-US" dirty="0"/>
              <a:t>Allow the team to fail!</a:t>
            </a:r>
          </a:p>
          <a:p>
            <a:r>
              <a:rPr lang="en-US" dirty="0"/>
              <a:t>Democratic</a:t>
            </a:r>
          </a:p>
          <a:p>
            <a:pPr lvl="1"/>
            <a:r>
              <a:rPr lang="en-US" dirty="0"/>
              <a:t>Deadlocked team</a:t>
            </a:r>
          </a:p>
          <a:p>
            <a:pPr lvl="1"/>
            <a:r>
              <a:rPr lang="en-US" dirty="0"/>
              <a:t>Role of moderator and advisor</a:t>
            </a:r>
          </a:p>
        </p:txBody>
      </p:sp>
    </p:spTree>
    <p:extLst>
      <p:ext uri="{BB962C8B-B14F-4D97-AF65-F5344CB8AC3E}">
        <p14:creationId xmlns:p14="http://schemas.microsoft.com/office/powerpoint/2010/main" val="1928920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4558</TotalTime>
  <Words>1077</Words>
  <Application>Microsoft Macintosh PowerPoint</Application>
  <PresentationFormat>Widescreen</PresentationFormat>
  <Paragraphs>131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Century Gothic</vt:lpstr>
      <vt:lpstr>Wingdings 3</vt:lpstr>
      <vt:lpstr>Ion</vt:lpstr>
      <vt:lpstr>Sitting in meetings all day long</vt:lpstr>
      <vt:lpstr>More repping: Reading… like… a lot!</vt:lpstr>
      <vt:lpstr>Prepping: Leadership and management</vt:lpstr>
      <vt:lpstr>Stepping into the room…</vt:lpstr>
      <vt:lpstr>Leadership and management The three kinds of leaders</vt:lpstr>
      <vt:lpstr>Leadership and management Servant leadership</vt:lpstr>
      <vt:lpstr>Leadership and management Career development</vt:lpstr>
      <vt:lpstr>Leadership and management Types of management styles I</vt:lpstr>
      <vt:lpstr>Leadership and management Types of management styles II</vt:lpstr>
      <vt:lpstr>Leadership and management Types of management styles III</vt:lpstr>
      <vt:lpstr>Leadership and management About fine print</vt:lpstr>
      <vt:lpstr>Leadership and management Out of my comfort zone</vt:lpstr>
      <vt:lpstr>A lessons in communication: They’ll listen… to something</vt:lpstr>
      <vt:lpstr>"Managing" in all sorts of directions</vt:lpstr>
      <vt:lpstr>"Bi-monthly Proof I’m a Real Manager Magazine"</vt:lpstr>
      <vt:lpstr>Dealing with "large" amounts</vt:lpstr>
      <vt:lpstr>From retail to buying in bulk…</vt:lpstr>
      <vt:lpstr>…to labor costs</vt:lpstr>
      <vt:lpstr>What is "good" spending?</vt:lpstr>
      <vt:lpstr>Questions?</vt:lpstr>
      <vt:lpstr>Thanks for listening!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Sitting in meetings all day long</dc:title>
  <dc:subject/>
  <dc:creator>Dennis Dietrich</dc:creator>
  <cp:keywords/>
  <dc:description/>
  <cp:lastModifiedBy>Dennis Dietrich</cp:lastModifiedBy>
  <cp:revision>359</cp:revision>
  <dcterms:created xsi:type="dcterms:W3CDTF">2022-06-17T15:35:12Z</dcterms:created>
  <dcterms:modified xsi:type="dcterms:W3CDTF">2024-08-26T10:58:51Z</dcterms:modified>
  <cp:category/>
</cp:coreProperties>
</file>

<file path=docProps/thumbnail.jpeg>
</file>